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35A"/>
    <a:srgbClr val="EAEEF2"/>
    <a:srgbClr val="3A4158"/>
    <a:srgbClr val="444960"/>
    <a:srgbClr val="3E4E72"/>
    <a:srgbClr val="F1E2C5"/>
    <a:srgbClr val="E6DBC0"/>
    <a:srgbClr val="E1CB9F"/>
    <a:srgbClr val="495375"/>
    <a:srgbClr val="FCC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37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7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0663B-1B32-4386-BDC7-B66DC6740D61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FBFF-4971-41A0-9A94-B20B3A24D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5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5" y="5559000"/>
            <a:ext cx="768896" cy="79564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98" y="5734216"/>
            <a:ext cx="1646660" cy="567183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-1" y="5342466"/>
            <a:ext cx="12192001" cy="121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-1" y="-1"/>
            <a:ext cx="12192002" cy="2903621"/>
          </a:xfrm>
          <a:prstGeom prst="rect">
            <a:avLst/>
          </a:prstGeom>
          <a:solidFill>
            <a:srgbClr val="384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4032" y="3044934"/>
            <a:ext cx="10515600" cy="1393145"/>
          </a:xfrm>
        </p:spPr>
        <p:txBody>
          <a:bodyPr anchor="ctr">
            <a:noAutofit/>
          </a:bodyPr>
          <a:lstStyle>
            <a:lvl1pPr algn="l">
              <a:defRPr sz="4400" baseline="0">
                <a:solidFill>
                  <a:srgbClr val="FCC11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8095" y="4449060"/>
            <a:ext cx="9144000" cy="1002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1B02E-9302-466C-829B-34778ED4E0E4}" type="datetimeFigureOut">
              <a:rPr lang="sv-SE" smtClean="0"/>
              <a:pPr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94921-CEE6-4F6F-A78A-5B2E4D05D0E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" y="498949"/>
            <a:ext cx="2743198" cy="274864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10" y="5698604"/>
            <a:ext cx="1180691" cy="51643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8" y="5559000"/>
            <a:ext cx="627696" cy="83065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19472" r="34484" b="18860"/>
          <a:stretch/>
        </p:blipFill>
        <p:spPr>
          <a:xfrm>
            <a:off x="1739165" y="5577745"/>
            <a:ext cx="563449" cy="79316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41" y="5559987"/>
            <a:ext cx="1310964" cy="79564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69" y="5701988"/>
            <a:ext cx="1181637" cy="511861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44" y="5546700"/>
            <a:ext cx="617854" cy="8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AEEF2"/>
                </a:solidFill>
              </a:defRPr>
            </a:lvl1pPr>
            <a:lvl2pPr>
              <a:defRPr>
                <a:solidFill>
                  <a:srgbClr val="EAEEF2"/>
                </a:solidFill>
              </a:defRPr>
            </a:lvl2pPr>
            <a:lvl3pPr>
              <a:defRPr>
                <a:solidFill>
                  <a:srgbClr val="EAEEF2"/>
                </a:solidFill>
              </a:defRPr>
            </a:lvl3pPr>
            <a:lvl4pPr>
              <a:defRPr>
                <a:solidFill>
                  <a:srgbClr val="EAEEF2"/>
                </a:solidFill>
              </a:defRPr>
            </a:lvl4pPr>
            <a:lvl5pPr>
              <a:defRPr>
                <a:solidFill>
                  <a:srgbClr val="EAEEF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02E-9302-466C-829B-34778ED4E0E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4921-CEE6-4F6F-A78A-5B2E4D05D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46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02E-9302-466C-829B-34778ED4E0E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4921-CEE6-4F6F-A78A-5B2E4D05D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19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AEEF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EAEEF2"/>
                </a:solidFill>
              </a:defRPr>
            </a:lvl1pPr>
            <a:lvl2pPr>
              <a:defRPr>
                <a:solidFill>
                  <a:srgbClr val="EAEEF2"/>
                </a:solidFill>
              </a:defRPr>
            </a:lvl2pPr>
            <a:lvl3pPr>
              <a:defRPr>
                <a:solidFill>
                  <a:srgbClr val="EAEEF2"/>
                </a:solidFill>
              </a:defRPr>
            </a:lvl3pPr>
            <a:lvl4pPr>
              <a:defRPr>
                <a:solidFill>
                  <a:srgbClr val="EAEEF2"/>
                </a:solidFill>
              </a:defRPr>
            </a:lvl4pPr>
            <a:lvl5pPr>
              <a:defRPr>
                <a:solidFill>
                  <a:srgbClr val="EAEEF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AEEF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EAEEF2"/>
                </a:solidFill>
              </a:defRPr>
            </a:lvl1pPr>
            <a:lvl2pPr>
              <a:defRPr>
                <a:solidFill>
                  <a:srgbClr val="EAEEF2"/>
                </a:solidFill>
              </a:defRPr>
            </a:lvl2pPr>
            <a:lvl3pPr>
              <a:defRPr>
                <a:solidFill>
                  <a:srgbClr val="EAEEF2"/>
                </a:solidFill>
              </a:defRPr>
            </a:lvl3pPr>
            <a:lvl4pPr>
              <a:defRPr>
                <a:solidFill>
                  <a:srgbClr val="EAEEF2"/>
                </a:solidFill>
              </a:defRPr>
            </a:lvl4pPr>
            <a:lvl5pPr>
              <a:defRPr>
                <a:solidFill>
                  <a:srgbClr val="EAEEF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02E-9302-466C-829B-34778ED4E0E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4921-CEE6-4F6F-A78A-5B2E4D05D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75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02E-9302-466C-829B-34778ED4E0E4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4921-CEE6-4F6F-A78A-5B2E4D05D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2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0440071" y="200776"/>
            <a:ext cx="1364955" cy="1306290"/>
          </a:xfrm>
          <a:prstGeom prst="rect">
            <a:avLst/>
          </a:prstGeom>
          <a:solidFill>
            <a:srgbClr val="384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551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AEE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1B02E-9302-466C-829B-34778ED4E0E4}" type="datetimeFigureOut">
              <a:rPr lang="sv-SE" smtClean="0"/>
              <a:pPr/>
              <a:t>2019-03-26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AEE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AEE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94921-CEE6-4F6F-A78A-5B2E4D05D0E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15" y="226177"/>
            <a:ext cx="1461610" cy="14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AEEF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AEEF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AEEF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AEEF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AEEF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From </a:t>
            </a:r>
            <a:r>
              <a:rPr lang="sv-SE" dirty="0" err="1" smtClean="0"/>
              <a:t>Great</a:t>
            </a:r>
            <a:r>
              <a:rPr lang="sv-SE" dirty="0" smtClean="0"/>
              <a:t> To Excellent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Regionalt samarbete i Halland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80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>
                <a:solidFill>
                  <a:schemeClr val="tx2"/>
                </a:solidFill>
              </a:rPr>
              <a:t>Kursintroduktion - praktiknära forskning:</a:t>
            </a:r>
          </a:p>
          <a:p>
            <a:pPr marL="45720" indent="0">
              <a:buNone/>
            </a:pPr>
            <a:endParaRPr lang="sv-SE" dirty="0"/>
          </a:p>
          <a:p>
            <a:r>
              <a:rPr lang="sv-SE" b="1" dirty="0"/>
              <a:t>Vad innebär kvalitet i en verksamhet och vilken roll spelar forskning och utveckling i detta arbete? </a:t>
            </a:r>
          </a:p>
          <a:p>
            <a:r>
              <a:rPr lang="sv-SE" b="1" dirty="0"/>
              <a:t>Hur sammanförs praktik och teori utifrån verksamheternas kontext?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11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Innehåll:</a:t>
            </a:r>
          </a:p>
          <a:p>
            <a:pPr marL="502920" indent="-457200"/>
            <a:r>
              <a:rPr lang="sv-SE" b="1" dirty="0" smtClean="0"/>
              <a:t>Att </a:t>
            </a:r>
            <a:r>
              <a:rPr lang="sv-SE" b="1" dirty="0"/>
              <a:t>formulera en forskningsbar fråga?  </a:t>
            </a:r>
            <a:endParaRPr lang="sv-SE" b="1" dirty="0" smtClean="0"/>
          </a:p>
          <a:p>
            <a:pPr marL="502920" indent="-457200"/>
            <a:r>
              <a:rPr lang="sv-SE" b="1" dirty="0" smtClean="0"/>
              <a:t>Vilka </a:t>
            </a:r>
            <a:r>
              <a:rPr lang="sv-SE" b="1" dirty="0"/>
              <a:t>forskningsmetoder är lämpliga för att utveckla verksamheten? Hur genomförs och analyseras insamlad data? </a:t>
            </a:r>
            <a:endParaRPr lang="sv-SE" b="1" dirty="0" smtClean="0"/>
          </a:p>
          <a:p>
            <a:pPr marL="502920" indent="-457200"/>
            <a:r>
              <a:rPr lang="sv-SE" b="1" dirty="0" smtClean="0"/>
              <a:t>Hur </a:t>
            </a:r>
            <a:r>
              <a:rPr lang="sv-SE" b="1" dirty="0"/>
              <a:t>implementerar vi forskningsresultat och utvecklar verksamheten? Att vara en kritisk vän och genomföra dialogiska </a:t>
            </a:r>
            <a:r>
              <a:rPr lang="sv-SE" b="1" dirty="0" smtClean="0"/>
              <a:t>samtal</a:t>
            </a:r>
            <a:r>
              <a:rPr lang="sv-SE" b="1" dirty="0"/>
              <a:t> </a:t>
            </a:r>
          </a:p>
          <a:p>
            <a:pPr marL="502920" indent="-457200"/>
            <a:r>
              <a:rPr lang="sv-SE" b="1" dirty="0" smtClean="0"/>
              <a:t>Redovisning </a:t>
            </a:r>
            <a:r>
              <a:rPr lang="sv-SE" b="1" dirty="0"/>
              <a:t>av kursdeltagarnas arbete, ett </a:t>
            </a:r>
            <a:r>
              <a:rPr lang="sv-SE" b="1" dirty="0" smtClean="0"/>
              <a:t>erfarenhetsutbyte.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13742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752575"/>
            <a:ext cx="9551068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Forskningsområden under själva utbytet, där kommunerna önskat samarbete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92039"/>
            <a:ext cx="10515600" cy="4351338"/>
          </a:xfrm>
        </p:spPr>
        <p:txBody>
          <a:bodyPr/>
          <a:lstStyle/>
          <a:p>
            <a:r>
              <a:rPr lang="sv-SE" dirty="0"/>
              <a:t>Forskaren deltar vid vissa utbyten och ansvarar för vissa möten (forskningscirklar) med deltagare i den besökta kommunen</a:t>
            </a:r>
          </a:p>
          <a:p>
            <a:r>
              <a:rPr lang="sv-SE" dirty="0"/>
              <a:t>Forskaren bidrar till att avgränsa projekten.</a:t>
            </a:r>
          </a:p>
          <a:p>
            <a:r>
              <a:rPr lang="sv-SE" dirty="0"/>
              <a:t>Forskaren bidrar till en fördjupad analys och presentation av resultat efter utbytet.</a:t>
            </a:r>
          </a:p>
          <a:p>
            <a:r>
              <a:rPr lang="sv-SE" dirty="0"/>
              <a:t>Forskare är ett fortsatt stöd  för helhet och vetenskaplighet i varje del. Inför – under - återkoppling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3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Regionalt samarbete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latin typeface="Calibri" panose="020F0502020204030204" pitchFamily="34" charset="0"/>
              </a:rPr>
              <a:t>Det regionala samarbetet har som fokus att ta reda på  </a:t>
            </a:r>
            <a:r>
              <a:rPr lang="sv-SE" b="1" dirty="0" smtClean="0">
                <a:latin typeface="Calibri" panose="020F0502020204030204" pitchFamily="34" charset="0"/>
              </a:rPr>
              <a:t>vetenskapliga och erfarenhetsmässiga metoder </a:t>
            </a:r>
            <a:r>
              <a:rPr lang="sv-SE" b="1" dirty="0">
                <a:latin typeface="Calibri" panose="020F0502020204030204" pitchFamily="34" charset="0"/>
              </a:rPr>
              <a:t>och arbetssätt som gynnar en positiv resultatutveckling för barn och elevers måluppfyllelse</a:t>
            </a:r>
          </a:p>
          <a:p>
            <a:pPr marL="45720" indent="0">
              <a:buNone/>
            </a:pPr>
            <a:endParaRPr lang="sv-SE" b="1" dirty="0">
              <a:latin typeface="Calibri" panose="020F0502020204030204" pitchFamily="34" charset="0"/>
            </a:endParaRPr>
          </a:p>
          <a:p>
            <a:r>
              <a:rPr lang="sv-SE" b="1" dirty="0" smtClean="0">
                <a:latin typeface="Calibri" panose="020F0502020204030204" pitchFamily="34" charset="0"/>
              </a:rPr>
              <a:t>Deltagande kommuner: Kungsbacka</a:t>
            </a:r>
            <a:r>
              <a:rPr lang="sv-SE" b="1" dirty="0">
                <a:latin typeface="Calibri" panose="020F0502020204030204" pitchFamily="34" charset="0"/>
              </a:rPr>
              <a:t>, </a:t>
            </a:r>
            <a:r>
              <a:rPr lang="sv-SE" b="1" dirty="0" smtClean="0">
                <a:latin typeface="Calibri" panose="020F0502020204030204" pitchFamily="34" charset="0"/>
              </a:rPr>
              <a:t>Varberg, Halmstad och Laholm</a:t>
            </a:r>
          </a:p>
          <a:p>
            <a:r>
              <a:rPr lang="sv-SE" b="1" dirty="0" smtClean="0">
                <a:latin typeface="Calibri" panose="020F0502020204030204" pitchFamily="34" charset="0"/>
              </a:rPr>
              <a:t>Samarbetspartners: Region Halland och Högskolan i Halmstad</a:t>
            </a:r>
            <a:endParaRPr lang="sv-SE" b="1" dirty="0"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95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Gemensamt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Minska gapet mellan barns/elevers kapacitet och det vi lyckas få dem att </a:t>
            </a:r>
            <a:r>
              <a:rPr lang="sv-SE" b="1" dirty="0" smtClean="0"/>
              <a:t>prestera. Vi vill ge </a:t>
            </a:r>
            <a:r>
              <a:rPr lang="sv-SE" b="1" dirty="0"/>
              <a:t>alla </a:t>
            </a:r>
            <a:r>
              <a:rPr lang="sv-SE" b="1" dirty="0" smtClean="0"/>
              <a:t>barn/elever möjlighet </a:t>
            </a:r>
            <a:r>
              <a:rPr lang="sv-SE" b="1" dirty="0"/>
              <a:t>att nå </a:t>
            </a:r>
            <a:r>
              <a:rPr lang="sv-SE" b="1" dirty="0" smtClean="0"/>
              <a:t>sin fulla potential</a:t>
            </a:r>
            <a:br>
              <a:rPr lang="sv-SE" b="1" dirty="0" smtClean="0"/>
            </a:br>
            <a:r>
              <a:rPr lang="sv-SE" b="1" dirty="0" smtClean="0"/>
              <a:t>i syfte att åstadkomma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>en</a:t>
            </a:r>
            <a:r>
              <a:rPr lang="sv-SE" b="1" dirty="0"/>
              <a:t> </a:t>
            </a:r>
            <a:r>
              <a:rPr lang="sv-SE" b="1" dirty="0" smtClean="0"/>
              <a:t>jämlikare skola och</a:t>
            </a:r>
            <a:br>
              <a:rPr lang="sv-SE" b="1" dirty="0" smtClean="0"/>
            </a:br>
            <a:r>
              <a:rPr lang="sv-SE" b="1" dirty="0" smtClean="0"/>
              <a:t>högre måluppfyllelse.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27" y="2882036"/>
            <a:ext cx="4498317" cy="60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1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 - </a:t>
            </a:r>
            <a:r>
              <a:rPr lang="sv-SE" dirty="0" smtClean="0"/>
              <a:t>Systematiskt </a:t>
            </a:r>
            <a:r>
              <a:rPr lang="sv-SE" dirty="0" err="1" smtClean="0"/>
              <a:t>KvalitetsArbete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13" y="1830278"/>
            <a:ext cx="7159470" cy="48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Kritisk vän - värdskap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14" y="1403664"/>
            <a:ext cx="7081182" cy="519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6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Prioriterade och problematiserade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Hur lyckas vi skapa en flexibel lärmiljö utifrån barnens behov?</a:t>
            </a:r>
          </a:p>
          <a:p>
            <a:r>
              <a:rPr lang="sv-SE" b="1" dirty="0"/>
              <a:t>Vad innebär undervisning i förskolan?</a:t>
            </a:r>
          </a:p>
          <a:p>
            <a:r>
              <a:rPr lang="sv-SE" b="1" dirty="0"/>
              <a:t>Förskolan i förändring – mer än mindre barngrupper?</a:t>
            </a:r>
          </a:p>
          <a:p>
            <a:r>
              <a:rPr lang="sv-SE" b="1" dirty="0"/>
              <a:t>Hur genomsyras verksamheten av ett undersökande utvecklingskultur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86" y="4261148"/>
            <a:ext cx="26828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Prioriterade och problematiserade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Hur skapar vi en tillgänglig lärmiljö för att säkerställa alla elevers lärande?</a:t>
            </a:r>
          </a:p>
          <a:p>
            <a:r>
              <a:rPr lang="sv-SE" b="1" dirty="0"/>
              <a:t>Formativ bedömning  - hur lyckas vi </a:t>
            </a:r>
            <a:r>
              <a:rPr lang="sv-SE" b="1" dirty="0" err="1"/>
              <a:t>levla</a:t>
            </a:r>
            <a:r>
              <a:rPr lang="sv-SE" b="1" dirty="0"/>
              <a:t> upp till nästa nivå?</a:t>
            </a:r>
          </a:p>
          <a:p>
            <a:r>
              <a:rPr lang="sv-SE" b="1" dirty="0"/>
              <a:t>Nyanländas kunskapsutveckling?</a:t>
            </a:r>
          </a:p>
          <a:p>
            <a:r>
              <a:rPr lang="sv-SE" b="1" dirty="0"/>
              <a:t>Hur genomsyras verksamheten av ett undersökande utvecklingskultur?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035" y="4100582"/>
            <a:ext cx="26828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9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Prioriterade och problematiserade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bidrar förstelärarorganisationen till utvecklingsarbetet?</a:t>
            </a:r>
          </a:p>
          <a:p>
            <a:r>
              <a:rPr lang="sv-SE" dirty="0"/>
              <a:t>Bedömning För Lärande/Formativ praktik?</a:t>
            </a:r>
          </a:p>
          <a:p>
            <a:r>
              <a:rPr lang="sv-SE" dirty="0"/>
              <a:t>Tillgänglig lärmiljö – med utgångspunkt i motivation till lärande?</a:t>
            </a:r>
          </a:p>
          <a:p>
            <a:r>
              <a:rPr lang="sv-SE" dirty="0"/>
              <a:t>Kollegialt lärande – </a:t>
            </a:r>
            <a:r>
              <a:rPr lang="sv-SE" dirty="0" err="1" smtClean="0"/>
              <a:t>professionsamtal</a:t>
            </a:r>
            <a:r>
              <a:rPr lang="sv-SE" dirty="0" smtClean="0"/>
              <a:t> </a:t>
            </a:r>
            <a:r>
              <a:rPr lang="sv-SE" dirty="0"/>
              <a:t>som leder till ökat lärande?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71" y="4038688"/>
            <a:ext cx="26828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8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 </a:t>
            </a:r>
            <a:r>
              <a:rPr lang="sv-SE" dirty="0" smtClean="0"/>
              <a:t>okt-jan 2017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Upplägg:</a:t>
            </a:r>
          </a:p>
          <a:p>
            <a:pPr marL="502920" indent="-457200"/>
            <a:r>
              <a:rPr lang="sv-SE" b="1" dirty="0" smtClean="0"/>
              <a:t>Utbildningen </a:t>
            </a:r>
            <a:r>
              <a:rPr lang="sv-SE" b="1" dirty="0"/>
              <a:t>sker i de tre verksamhetsgrupperna men med gemensam </a:t>
            </a:r>
            <a:r>
              <a:rPr lang="sv-SE" b="1" dirty="0" smtClean="0"/>
              <a:t>introduktion</a:t>
            </a:r>
          </a:p>
          <a:p>
            <a:pPr marL="502920" indent="-457200"/>
            <a:r>
              <a:rPr lang="sv-SE" b="1" dirty="0" smtClean="0"/>
              <a:t>Totalt </a:t>
            </a:r>
            <a:r>
              <a:rPr lang="sv-SE" b="1" dirty="0"/>
              <a:t>antal deltagare från kommunerna 90 stycken fördelat på de olika </a:t>
            </a:r>
            <a:r>
              <a:rPr lang="sv-SE" b="1" dirty="0" smtClean="0"/>
              <a:t>verksamheterna</a:t>
            </a:r>
          </a:p>
          <a:p>
            <a:pPr marL="502920" indent="-457200"/>
            <a:r>
              <a:rPr lang="sv-SE" b="1" dirty="0" smtClean="0"/>
              <a:t>Fem </a:t>
            </a:r>
            <a:r>
              <a:rPr lang="sv-SE" b="1" dirty="0"/>
              <a:t>kurstillfällen – där teori och förberedelse inför utbytet bildar en </a:t>
            </a:r>
            <a:r>
              <a:rPr lang="sv-SE" b="1" dirty="0" smtClean="0"/>
              <a:t>helhet</a:t>
            </a:r>
          </a:p>
          <a:p>
            <a:pPr marL="502920" indent="-457200"/>
            <a:r>
              <a:rPr lang="sv-SE" b="1" dirty="0" smtClean="0"/>
              <a:t>Forskare </a:t>
            </a:r>
            <a:r>
              <a:rPr lang="sv-SE" b="1" dirty="0"/>
              <a:t>ansvarar för utbildning  för att på så sätt få en vetenskaplighet i varje del. Inför – under </a:t>
            </a:r>
            <a:r>
              <a:rPr lang="sv-SE" b="1" dirty="0" smtClean="0"/>
              <a:t>– återkoppling.</a:t>
            </a:r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274386"/>
      </p:ext>
    </p:extLst>
  </p:cSld>
  <p:clrMapOvr>
    <a:masterClrMapping/>
  </p:clrMapOvr>
</p:sld>
</file>

<file path=ppt/theme/theme1.xml><?xml version="1.0" encoding="utf-8"?>
<a:theme xmlns:a="http://schemas.openxmlformats.org/drawingml/2006/main" name="mörk">
  <a:themeElements>
    <a:clrScheme name="FGTE mörk">
      <a:dk1>
        <a:srgbClr val="38435A"/>
      </a:dk1>
      <a:lt1>
        <a:srgbClr val="EAEEF2"/>
      </a:lt1>
      <a:dk2>
        <a:srgbClr val="000000"/>
      </a:dk2>
      <a:lt2>
        <a:srgbClr val="FFFFFF"/>
      </a:lt2>
      <a:accent1>
        <a:srgbClr val="FFDB03"/>
      </a:accent1>
      <a:accent2>
        <a:srgbClr val="FFB703"/>
      </a:accent2>
      <a:accent3>
        <a:srgbClr val="F58C23"/>
      </a:accent3>
      <a:accent4>
        <a:srgbClr val="EAEEF2"/>
      </a:accent4>
      <a:accent5>
        <a:srgbClr val="B1C4D9"/>
      </a:accent5>
      <a:accent6>
        <a:srgbClr val="7F95AF"/>
      </a:accent6>
      <a:hlink>
        <a:srgbClr val="FFB703"/>
      </a:hlink>
      <a:folHlink>
        <a:srgbClr val="CEB9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örk" id="{F8C3C012-6CCF-4397-B81E-E7BB3A0F1733}" vid="{C151CD3F-B4B4-496B-A1D3-D0A9151D5C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mörk</Template>
  <TotalTime>277</TotalTime>
  <Words>370</Words>
  <Application>Microsoft Office PowerPoint</Application>
  <PresentationFormat>Bredbild</PresentationFormat>
  <Paragraphs>48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mörk</vt:lpstr>
      <vt:lpstr>From Great To Excellent</vt:lpstr>
      <vt:lpstr>Regionalt samarbete</vt:lpstr>
      <vt:lpstr>Gemensamt mål</vt:lpstr>
      <vt:lpstr>SKA - Systematiskt KvalitetsArbete</vt:lpstr>
      <vt:lpstr>Kritisk vän - värdskap</vt:lpstr>
      <vt:lpstr>Prioriterade och problematiserade områden</vt:lpstr>
      <vt:lpstr>Prioriterade och problematiserade områden</vt:lpstr>
      <vt:lpstr>Prioriterade och problematiserade områden</vt:lpstr>
      <vt:lpstr>Kompetensutveckling okt-jan 2017</vt:lpstr>
      <vt:lpstr>Kompetensutveckling</vt:lpstr>
      <vt:lpstr>Kompetensutveckling</vt:lpstr>
      <vt:lpstr>Forskningsområden under själva utbytet, där kommunerna önskat samarbete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Great To Excellent</dc:title>
  <dc:creator>Richardson Ingela RK STAB</dc:creator>
  <cp:lastModifiedBy>Jönsson Hans RK STAB</cp:lastModifiedBy>
  <cp:revision>14</cp:revision>
  <dcterms:created xsi:type="dcterms:W3CDTF">2017-08-22T07:21:19Z</dcterms:created>
  <dcterms:modified xsi:type="dcterms:W3CDTF">2019-03-26T14:05:25Z</dcterms:modified>
</cp:coreProperties>
</file>